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1143" r:id="rId2"/>
    <p:sldId id="1443" r:id="rId3"/>
    <p:sldId id="1028" r:id="rId4"/>
    <p:sldId id="1629" r:id="rId5"/>
    <p:sldId id="1380" r:id="rId6"/>
    <p:sldId id="1431" r:id="rId7"/>
    <p:sldId id="1432" r:id="rId8"/>
    <p:sldId id="1029" r:id="rId9"/>
    <p:sldId id="1433" r:id="rId10"/>
    <p:sldId id="1434" r:id="rId11"/>
    <p:sldId id="1291" r:id="rId12"/>
    <p:sldId id="1630" r:id="rId13"/>
    <p:sldId id="1628" r:id="rId14"/>
    <p:sldId id="1625" r:id="rId15"/>
    <p:sldId id="1626" r:id="rId16"/>
    <p:sldId id="1627" r:id="rId17"/>
    <p:sldId id="1430" r:id="rId18"/>
    <p:sldId id="1031" r:id="rId19"/>
    <p:sldId id="1623" r:id="rId20"/>
    <p:sldId id="1622" r:id="rId21"/>
    <p:sldId id="1035" r:id="rId22"/>
    <p:sldId id="1620" r:id="rId23"/>
    <p:sldId id="1565" r:id="rId24"/>
    <p:sldId id="1532" r:id="rId25"/>
    <p:sldId id="1631" r:id="rId26"/>
    <p:sldId id="1632" r:id="rId27"/>
    <p:sldId id="1633" r:id="rId28"/>
    <p:sldId id="1634" r:id="rId29"/>
    <p:sldId id="1619" r:id="rId30"/>
    <p:sldId id="1621" r:id="rId31"/>
    <p:sldId id="1445" r:id="rId3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00"/>
    <a:srgbClr val="418DD9"/>
    <a:srgbClr val="365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0.pn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adafruit.com/product/3297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adafruit.com/product/557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adafruit.com/product/422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dafruit.com/product/38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07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Electromagnets,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Biot-Savart Law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8DC1AC-6124-081B-B8FF-601534DB6AFD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D26B-3E56-C23E-B16D-D94A9A31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93ED0E-A372-AAB8-3CF8-56937F57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A6D354-340F-1A83-DB44-758F9CBB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F68593-E6F9-ECCF-7E6A-76D8AB46F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993000-ECEB-3C26-4E9F-DBDF19CDC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04D628-DCDE-0C0D-2EBD-64ADE8EC15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C8BBC7-CFA8-EDE9-28F4-659B39762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0AB14F2-A564-7255-3C64-31C13487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52BE7F-BB62-99F5-0429-C699A2BCF552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A2861-F9C0-3121-CF6F-B7F052C9A8AE}"/>
                  </a:ext>
                </a:extLst>
              </p:cNvPr>
              <p:cNvSpPr txBox="1"/>
              <p:nvPr/>
            </p:nvSpPr>
            <p:spPr>
              <a:xfrm>
                <a:off x="2681109" y="1914998"/>
                <a:ext cx="16110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A2861-F9C0-3121-CF6F-B7F052C9A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109" y="1914998"/>
                <a:ext cx="1611082" cy="369332"/>
              </a:xfrm>
              <a:prstGeom prst="rect">
                <a:avLst/>
              </a:prstGeom>
              <a:blipFill>
                <a:blip r:embed="rId2"/>
                <a:stretch>
                  <a:fillRect l="-4167" r="-340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8E526E-50EA-0282-3B53-2940112259E7}"/>
                  </a:ext>
                </a:extLst>
              </p:cNvPr>
              <p:cNvSpPr txBox="1"/>
              <p:nvPr/>
            </p:nvSpPr>
            <p:spPr>
              <a:xfrm>
                <a:off x="2202108" y="2726936"/>
                <a:ext cx="28351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FF0000"/>
                    </a:solidFill>
                  </a:rPr>
                  <a:t>constant</a:t>
                </a:r>
                <a:r>
                  <a:rPr lang="en-US" dirty="0"/>
                  <a:t> throughout the length of the electromagnet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8E526E-50EA-0282-3B53-294011225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108" y="2726936"/>
                <a:ext cx="2835183" cy="923330"/>
              </a:xfrm>
              <a:prstGeom prst="rect">
                <a:avLst/>
              </a:prstGeom>
              <a:blipFill>
                <a:blip r:embed="rId3"/>
                <a:stretch>
                  <a:fillRect l="-1290" t="-3289" r="-150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4B15D-573E-A610-7124-2114E8874B4E}"/>
                  </a:ext>
                </a:extLst>
              </p:cNvPr>
              <p:cNvSpPr txBox="1"/>
              <p:nvPr/>
            </p:nvSpPr>
            <p:spPr>
              <a:xfrm>
                <a:off x="3081314" y="4092872"/>
                <a:ext cx="1305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4B15D-573E-A610-7124-2114E887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314" y="4092872"/>
                <a:ext cx="1305421" cy="369332"/>
              </a:xfrm>
              <a:prstGeom prst="rect">
                <a:avLst/>
              </a:prstGeom>
              <a:blipFill>
                <a:blip r:embed="rId4"/>
                <a:stretch>
                  <a:fillRect l="-5116" r="-186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CD57F21-746A-AD5C-C386-436E9FF5D4E0}"/>
              </a:ext>
            </a:extLst>
          </p:cNvPr>
          <p:cNvSpPr txBox="1"/>
          <p:nvPr/>
        </p:nvSpPr>
        <p:spPr>
          <a:xfrm>
            <a:off x="524493" y="4904809"/>
            <a:ext cx="482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increase the </a:t>
            </a:r>
            <a:r>
              <a:rPr lang="en-US" b="1" dirty="0"/>
              <a:t>current</a:t>
            </a:r>
            <a:r>
              <a:rPr lang="en-US" dirty="0"/>
              <a:t> (I) flowing through the electromagnet, the magnetic field strength (B) of the electromagnet should rise at a </a:t>
            </a:r>
            <a:r>
              <a:rPr lang="en-US" b="1" u="sng" dirty="0">
                <a:solidFill>
                  <a:srgbClr val="00B050"/>
                </a:solidFill>
              </a:rPr>
              <a:t>linear</a:t>
            </a:r>
            <a:r>
              <a:rPr lang="en-US" dirty="0"/>
              <a:t> rate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8FA0AD-1AE5-B485-C0D6-EABE8EE3BEF9}"/>
              </a:ext>
            </a:extLst>
          </p:cNvPr>
          <p:cNvSpPr/>
          <p:nvPr/>
        </p:nvSpPr>
        <p:spPr>
          <a:xfrm>
            <a:off x="2696099" y="1917436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2EB4D6-A03D-8F98-A301-FBB9617118E2}"/>
              </a:ext>
            </a:extLst>
          </p:cNvPr>
          <p:cNvSpPr/>
          <p:nvPr/>
        </p:nvSpPr>
        <p:spPr>
          <a:xfrm>
            <a:off x="3082977" y="4144498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2973-53BB-D61B-BA3F-8ADC55FE3B23}"/>
              </a:ext>
            </a:extLst>
          </p:cNvPr>
          <p:cNvSpPr/>
          <p:nvPr/>
        </p:nvSpPr>
        <p:spPr>
          <a:xfrm>
            <a:off x="3669681" y="4144498"/>
            <a:ext cx="30271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5E0C59-B6B6-FE6F-5732-0976C551DCE4}"/>
              </a:ext>
            </a:extLst>
          </p:cNvPr>
          <p:cNvSpPr/>
          <p:nvPr/>
        </p:nvSpPr>
        <p:spPr>
          <a:xfrm>
            <a:off x="4277812" y="4144498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23707-3564-7102-9B87-BFD7FB421C58}"/>
              </a:ext>
            </a:extLst>
          </p:cNvPr>
          <p:cNvSpPr/>
          <p:nvPr/>
        </p:nvSpPr>
        <p:spPr>
          <a:xfrm>
            <a:off x="3305654" y="1917436"/>
            <a:ext cx="615800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F4F6B-6597-120A-4A05-9D703721112B}"/>
              </a:ext>
            </a:extLst>
          </p:cNvPr>
          <p:cNvSpPr/>
          <p:nvPr/>
        </p:nvSpPr>
        <p:spPr>
          <a:xfrm>
            <a:off x="4321575" y="1917436"/>
            <a:ext cx="24197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848FD6A-9EA8-2912-2395-21E0786B0039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H="1" flipV="1">
            <a:off x="2696099" y="2102102"/>
            <a:ext cx="386878" cy="2227062"/>
          </a:xfrm>
          <a:prstGeom prst="bentConnector3">
            <a:avLst>
              <a:gd name="adj1" fmla="val -20438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09E995A-4474-0C08-91B4-88016018780B}"/>
              </a:ext>
            </a:extLst>
          </p:cNvPr>
          <p:cNvCxnSpPr>
            <a:cxnSpLocks/>
            <a:stCxn id="5" idx="3"/>
            <a:endCxn id="17" idx="3"/>
          </p:cNvCxnSpPr>
          <p:nvPr/>
        </p:nvCxnSpPr>
        <p:spPr>
          <a:xfrm>
            <a:off x="4292191" y="2099664"/>
            <a:ext cx="94544" cy="2177874"/>
          </a:xfrm>
          <a:prstGeom prst="bentConnector3">
            <a:avLst>
              <a:gd name="adj1" fmla="val 3417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C9B6569-9C56-A985-0314-8CB6671F4DDC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rot="16200000" flipH="1">
            <a:off x="2419099" y="3111891"/>
            <a:ext cx="2596394" cy="207484"/>
          </a:xfrm>
          <a:prstGeom prst="bentConnector5">
            <a:avLst>
              <a:gd name="adj1" fmla="val -8805"/>
              <a:gd name="adj2" fmla="val -1201368"/>
              <a:gd name="adj3" fmla="val 10880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9D300-29C1-A30E-EDEA-69D6B80FEAB3}"/>
                  </a:ext>
                </a:extLst>
              </p:cNvPr>
              <p:cNvSpPr txBox="1"/>
              <p:nvPr/>
            </p:nvSpPr>
            <p:spPr>
              <a:xfrm>
                <a:off x="6020673" y="2221279"/>
                <a:ext cx="2248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Relative permeability of electromagnet's core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9D300-29C1-A30E-EDEA-69D6B80F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2221279"/>
                <a:ext cx="2248525" cy="923330"/>
              </a:xfrm>
              <a:prstGeom prst="rect">
                <a:avLst/>
              </a:prstGeom>
              <a:blipFill>
                <a:blip r:embed="rId8"/>
                <a:stretch>
                  <a:fillRect l="-2446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C22BE-4A6F-444A-ED54-81D8DD062999}"/>
                  </a:ext>
                </a:extLst>
              </p:cNvPr>
              <p:cNvSpPr txBox="1"/>
              <p:nvPr/>
            </p:nvSpPr>
            <p:spPr>
              <a:xfrm>
                <a:off x="6020673" y="4000539"/>
                <a:ext cx="22485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= Current (in Amps) traveling through the electromagnet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1C22BE-4A6F-444A-ED54-81D8DD06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4000539"/>
                <a:ext cx="2248525" cy="923330"/>
              </a:xfrm>
              <a:prstGeom prst="rect">
                <a:avLst/>
              </a:prstGeom>
              <a:blipFill>
                <a:blip r:embed="rId9"/>
                <a:stretch>
                  <a:fillRect l="-2446" t="-3289" r="-27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FA7559-3220-E5D3-DB23-4F8BB3B3F9E9}"/>
                  </a:ext>
                </a:extLst>
              </p:cNvPr>
              <p:cNvSpPr txBox="1"/>
              <p:nvPr/>
            </p:nvSpPr>
            <p:spPr>
              <a:xfrm>
                <a:off x="6020673" y="3249408"/>
                <a:ext cx="2248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The turn density of the electromagnet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FA7559-3220-E5D3-DB23-4F8BB3B3F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3249408"/>
                <a:ext cx="2248525" cy="646331"/>
              </a:xfrm>
              <a:prstGeom prst="rect">
                <a:avLst/>
              </a:prstGeom>
              <a:blipFill>
                <a:blip r:embed="rId10"/>
                <a:stretch>
                  <a:fillRect l="-24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E77D7-FE3A-39D4-E730-DE837231FF11}"/>
                  </a:ext>
                </a:extLst>
              </p:cNvPr>
              <p:cNvSpPr txBox="1"/>
              <p:nvPr/>
            </p:nvSpPr>
            <p:spPr>
              <a:xfrm>
                <a:off x="6020673" y="1470149"/>
                <a:ext cx="22485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Strength of electromagnetic field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EE77D7-FE3A-39D4-E730-DE837231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673" y="1470149"/>
                <a:ext cx="2248525" cy="646331"/>
              </a:xfrm>
              <a:prstGeom prst="rect">
                <a:avLst/>
              </a:prstGeom>
              <a:blipFill>
                <a:blip r:embed="rId11"/>
                <a:stretch>
                  <a:fillRect l="-244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1C679F-C7BB-8F4A-2E9A-67AB6B19F718}"/>
              </a:ext>
            </a:extLst>
          </p:cNvPr>
          <p:cNvCxnSpPr>
            <a:cxnSpLocks/>
          </p:cNvCxnSpPr>
          <p:nvPr/>
        </p:nvCxnSpPr>
        <p:spPr>
          <a:xfrm flipV="1">
            <a:off x="4347555" y="5828139"/>
            <a:ext cx="0" cy="7107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16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9" grpId="0"/>
      <p:bldP spid="25" grpId="0" animBg="1"/>
      <p:bldP spid="3" grpId="0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A5EC-E1A2-F1B5-7EDF-723B822EA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9A5A-E076-009A-1B25-1AB9A89C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Pearson </a:t>
            </a:r>
            <a:r>
              <a:rPr lang="en-US" sz="3200" b="1" dirty="0">
                <a:latin typeface="+mn-lt"/>
              </a:rPr>
              <a:t>Correlation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Coefficient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F1813-13BC-8326-2E68-ACEA2B74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235BBA-AFCC-CF35-1360-6A55FFAA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37" y="1329392"/>
            <a:ext cx="8049126" cy="373372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D24E573-0D45-27E1-A122-A85BC0B919F4}"/>
              </a:ext>
            </a:extLst>
          </p:cNvPr>
          <p:cNvGrpSpPr/>
          <p:nvPr/>
        </p:nvGrpSpPr>
        <p:grpSpPr>
          <a:xfrm>
            <a:off x="3402376" y="5282136"/>
            <a:ext cx="2339248" cy="1321003"/>
            <a:chOff x="3433225" y="5282136"/>
            <a:chExt cx="2339248" cy="1321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196F01-7AF8-FB1C-A9BA-C9FAFCA65701}"/>
                </a:ext>
              </a:extLst>
            </p:cNvPr>
            <p:cNvSpPr txBox="1"/>
            <p:nvPr/>
          </p:nvSpPr>
          <p:spPr>
            <a:xfrm>
              <a:off x="4572000" y="5711804"/>
              <a:ext cx="1200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Karl Pearson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(1857-1936)</a:t>
              </a:r>
              <a:endParaRPr lang="en-U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FC5073-8485-3CF1-EE37-8A5B3DE8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225" y="5282136"/>
              <a:ext cx="1086351" cy="1321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18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83E8-4B03-5900-5017-B619C9CBF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6FDF-FFCD-AAD9-F146-A54AB13B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DRV8833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D0C26-ADB5-EE8A-864D-C987A4C8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8EEC6-35EB-4C9A-C8AA-7B9E1216CF0E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https://www.adafruit.com/product/3297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99B53-6A86-52F3-1A48-2F60605AD04A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$5.95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A3A62-EEB2-5F3B-1DF3-E3D7D136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04" y="2221831"/>
            <a:ext cx="2882791" cy="40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F121-8C19-941C-C9D0-0ED21B81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D91582-C22F-9740-7D7A-303B46FE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4"/>
            <a:ext cx="8176028" cy="4802185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B4B430-5E1F-55B9-A84B-B7EE297AE9E2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A5DF7-247F-33C5-AD7C-D2D5A4BF0F98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D0C16-8B8F-09E2-0B84-1FA6B3FA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EE4D5-2340-E615-079E-3F91BEA3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D2F5F-B427-7058-7BB1-BA591A92D2F9}"/>
              </a:ext>
            </a:extLst>
          </p:cNvPr>
          <p:cNvSpPr txBox="1"/>
          <p:nvPr/>
        </p:nvSpPr>
        <p:spPr>
          <a:xfrm>
            <a:off x="626753" y="4470098"/>
            <a:ext cx="39433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alone cannot provide enough power (only +3.3V @ 20mA)</a:t>
            </a:r>
          </a:p>
          <a:p>
            <a:pPr algn="ctr"/>
            <a:r>
              <a:rPr lang="en-US" dirty="0"/>
              <a:t>to drive a 5V electromagnet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C6916-9540-65CE-B152-25FD3247E77B}"/>
              </a:ext>
            </a:extLst>
          </p:cNvPr>
          <p:cNvSpPr txBox="1"/>
          <p:nvPr/>
        </p:nvSpPr>
        <p:spPr>
          <a:xfrm>
            <a:off x="626753" y="5453029"/>
            <a:ext cx="39433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provides a </a:t>
            </a:r>
            <a:r>
              <a:rPr lang="en-US" b="1" dirty="0">
                <a:solidFill>
                  <a:srgbClr val="FF0000"/>
                </a:solidFill>
              </a:rPr>
              <a:t>VBUS</a:t>
            </a:r>
            <a:r>
              <a:rPr lang="en-US" dirty="0"/>
              <a:t> pin that taps directly into your laptop's</a:t>
            </a:r>
          </a:p>
          <a:p>
            <a:pPr algn="ctr"/>
            <a:r>
              <a:rPr lang="en-US" dirty="0"/>
              <a:t>USB port power (+5V @ 500mA)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C046F-9E8E-15CA-3132-D414D42B8F22}"/>
              </a:ext>
            </a:extLst>
          </p:cNvPr>
          <p:cNvSpPr txBox="1"/>
          <p:nvPr/>
        </p:nvSpPr>
        <p:spPr>
          <a:xfrm>
            <a:off x="4698623" y="4470098"/>
            <a:ext cx="378936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DRV8833</a:t>
            </a:r>
            <a:r>
              <a:rPr lang="en-US" dirty="0"/>
              <a:t> Motor Driver can apportion that USB power in fine increments to the electromagnet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5D69D-A4EA-7F14-7482-E558FDFCCB90}"/>
              </a:ext>
            </a:extLst>
          </p:cNvPr>
          <p:cNvSpPr txBox="1"/>
          <p:nvPr/>
        </p:nvSpPr>
        <p:spPr>
          <a:xfrm>
            <a:off x="4698623" y="5453029"/>
            <a:ext cx="378936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use an </a:t>
            </a:r>
            <a:r>
              <a:rPr lang="en-US" b="1" dirty="0"/>
              <a:t>INA260</a:t>
            </a:r>
            <a:r>
              <a:rPr lang="en-US" dirty="0"/>
              <a:t> sensor to measure the actual current (mA) flowing through the electromagnet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58AA2-06D1-D97F-A03A-FC75D862A868}"/>
              </a:ext>
            </a:extLst>
          </p:cNvPr>
          <p:cNvSpPr txBox="1"/>
          <p:nvPr/>
        </p:nvSpPr>
        <p:spPr>
          <a:xfrm>
            <a:off x="2582779" y="1750290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+5V</a:t>
            </a:r>
          </a:p>
        </p:txBody>
      </p:sp>
    </p:spTree>
    <p:extLst>
      <p:ext uri="{BB962C8B-B14F-4D97-AF65-F5344CB8AC3E}">
        <p14:creationId xmlns:p14="http://schemas.microsoft.com/office/powerpoint/2010/main" val="37654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5391-275A-E129-227A-1117FE394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FBA94-0284-7B16-E31B-1DCB902A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4"/>
            <a:ext cx="8176028" cy="4802185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B0EBD-F9B7-6D87-7F15-BE4F4F00BE3E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750A97-0797-7D1E-3C1F-720BB3930B61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DC07-48E9-2749-1FEA-22A1A082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63D6-87B7-AFB6-5E6B-F25D4A22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845AA-3805-8A49-7AB6-D20645F88AD1}"/>
              </a:ext>
            </a:extLst>
          </p:cNvPr>
          <p:cNvSpPr txBox="1"/>
          <p:nvPr/>
        </p:nvSpPr>
        <p:spPr>
          <a:xfrm>
            <a:off x="434248" y="5532418"/>
            <a:ext cx="394334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can set the output voltage of the DRV8833 using </a:t>
            </a:r>
            <a:r>
              <a:rPr lang="en-US" b="1" dirty="0"/>
              <a:t>PWM</a:t>
            </a:r>
            <a:r>
              <a:rPr lang="en-US" dirty="0"/>
              <a:t> on pins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418DD9"/>
                </a:solidFill>
              </a:rPr>
              <a:t>GP17</a:t>
            </a:r>
            <a:r>
              <a:rPr lang="en-US" dirty="0"/>
              <a:t> and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800"/>
                </a:solidFill>
              </a:rPr>
              <a:t>GP16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B63D1-05E3-AD0C-EBA0-0C822C99AF6C}"/>
              </a:ext>
            </a:extLst>
          </p:cNvPr>
          <p:cNvSpPr txBox="1"/>
          <p:nvPr/>
        </p:nvSpPr>
        <p:spPr>
          <a:xfrm>
            <a:off x="4506119" y="5532418"/>
            <a:ext cx="378936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Pi Pico</a:t>
            </a:r>
            <a:r>
              <a:rPr lang="en-US" dirty="0"/>
              <a:t> can kill the power to the electromagnet by putting the DRV8333 to </a:t>
            </a:r>
            <a:r>
              <a:rPr lang="en-US" u="sng" dirty="0"/>
              <a:t>sleep</a:t>
            </a:r>
            <a:r>
              <a:rPr lang="en-US" dirty="0"/>
              <a:t> via </a:t>
            </a:r>
            <a:r>
              <a:rPr lang="en-US" b="1" dirty="0"/>
              <a:t>GP18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B68574-14B1-8343-B84C-8CA980719117}"/>
              </a:ext>
            </a:extLst>
          </p:cNvPr>
          <p:cNvCxnSpPr/>
          <p:nvPr/>
        </p:nvCxnSpPr>
        <p:spPr>
          <a:xfrm flipH="1">
            <a:off x="2430379" y="5253789"/>
            <a:ext cx="78606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D55FEE-7C75-F449-31BB-09E37C5436D9}"/>
              </a:ext>
            </a:extLst>
          </p:cNvPr>
          <p:cNvCxnSpPr/>
          <p:nvPr/>
        </p:nvCxnSpPr>
        <p:spPr>
          <a:xfrm flipH="1">
            <a:off x="1379621" y="4900863"/>
            <a:ext cx="786064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 w="med" len="med"/>
            <a:tailEnd type="none" w="med" len="med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25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25B3D-7873-3C57-053F-C08252297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82C51-B45A-CB36-2E1E-36CAA84C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6" y="1786774"/>
            <a:ext cx="8176028" cy="4802185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A551B3-7C3D-3984-BF61-D93103C31AA4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3FC3DE-5FA6-A6DF-71A9-1EF78BFA6A3F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1F12B-B284-D703-A1FA-92DDF1FC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Why We Need a Motor Driver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EC34-95DA-A646-47E8-DF07FE59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1113D5C-80B5-4994-94FB-758537DF0F9C}"/>
              </a:ext>
            </a:extLst>
          </p:cNvPr>
          <p:cNvSpPr/>
          <p:nvPr/>
        </p:nvSpPr>
        <p:spPr>
          <a:xfrm>
            <a:off x="5967663" y="3840205"/>
            <a:ext cx="2855494" cy="1152525"/>
          </a:xfrm>
          <a:prstGeom prst="wedgeRoundRectCallout">
            <a:avLst>
              <a:gd name="adj1" fmla="val -56623"/>
              <a:gd name="adj2" fmla="val -927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330 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resistor prevents pulling too much current out of the </a:t>
            </a:r>
            <a:r>
              <a:rPr lang="en-US" b="1" dirty="0">
                <a:latin typeface="Aptos Narrow" panose="020B0004020202020204" pitchFamily="34" charset="0"/>
              </a:rPr>
              <a:t>DRV8833</a:t>
            </a:r>
            <a:endParaRPr lang="en-US" b="1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to Analog Conversion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6E81A-AC0F-D811-CE2C-835E12FE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16" y="1746353"/>
            <a:ext cx="5179934" cy="4661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59E1EA-740B-8551-DEC0-A81D50791F65}"/>
                  </a:ext>
                </a:extLst>
              </p:cNvPr>
              <p:cNvSpPr txBox="1"/>
              <p:nvPr/>
            </p:nvSpPr>
            <p:spPr>
              <a:xfrm>
                <a:off x="6153619" y="3279096"/>
                <a:ext cx="18355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×0.25=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0.825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59E1EA-740B-8551-DEC0-A81D50791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3279096"/>
                <a:ext cx="1835566" cy="246221"/>
              </a:xfrm>
              <a:prstGeom prst="rect">
                <a:avLst/>
              </a:prstGeom>
              <a:blipFill>
                <a:blip r:embed="rId3"/>
                <a:stretch>
                  <a:fillRect l="-1987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624CE-C838-FC66-7322-3B0309F5B632}"/>
                  </a:ext>
                </a:extLst>
              </p:cNvPr>
              <p:cNvSpPr txBox="1"/>
              <p:nvPr/>
            </p:nvSpPr>
            <p:spPr>
              <a:xfrm>
                <a:off x="6153619" y="4173509"/>
                <a:ext cx="17217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×0.50=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1.65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624CE-C838-FC66-7322-3B0309F5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4173509"/>
                <a:ext cx="1721753" cy="246221"/>
              </a:xfrm>
              <a:prstGeom prst="rect">
                <a:avLst/>
              </a:prstGeom>
              <a:blipFill>
                <a:blip r:embed="rId4"/>
                <a:stretch>
                  <a:fillRect l="-212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763C9-8EF4-CB93-E9B2-9BCD06083292}"/>
                  </a:ext>
                </a:extLst>
              </p:cNvPr>
              <p:cNvSpPr txBox="1"/>
              <p:nvPr/>
            </p:nvSpPr>
            <p:spPr>
              <a:xfrm>
                <a:off x="6153619" y="5067922"/>
                <a:ext cx="17217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×0.75=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2.48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E763C9-8EF4-CB93-E9B2-9BCD0608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19" y="5067922"/>
                <a:ext cx="1721753" cy="246221"/>
              </a:xfrm>
              <a:prstGeom prst="rect">
                <a:avLst/>
              </a:prstGeom>
              <a:blipFill>
                <a:blip r:embed="rId5"/>
                <a:stretch>
                  <a:fillRect l="-2120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AFA7-5E0C-27A1-DF17-368C41E1D07A}"/>
                  </a:ext>
                </a:extLst>
              </p:cNvPr>
              <p:cNvSpPr txBox="1"/>
              <p:nvPr/>
            </p:nvSpPr>
            <p:spPr>
              <a:xfrm>
                <a:off x="6150565" y="5598592"/>
                <a:ext cx="4505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3280A4"/>
                    </a:solidFill>
                  </a:ln>
                  <a:solidFill>
                    <a:srgbClr val="3280A4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0DAFA7-5E0C-27A1-DF17-368C41E1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65" y="5598592"/>
                <a:ext cx="450572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2BB07-97F5-4E96-03EB-B349D674E65C}"/>
                  </a:ext>
                </a:extLst>
              </p:cNvPr>
              <p:cNvSpPr txBox="1"/>
              <p:nvPr/>
            </p:nvSpPr>
            <p:spPr>
              <a:xfrm>
                <a:off x="6150565" y="2507793"/>
                <a:ext cx="2950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n>
                            <a:solidFill>
                              <a:srgbClr val="3280A4"/>
                            </a:solidFill>
                          </a:ln>
                          <a:solidFill>
                            <a:srgbClr val="3280A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>
                  <a:ln>
                    <a:solidFill>
                      <a:srgbClr val="3280A4"/>
                    </a:solidFill>
                  </a:ln>
                  <a:solidFill>
                    <a:srgbClr val="3280A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F2BB07-97F5-4E96-03EB-B349D674E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65" y="2507793"/>
                <a:ext cx="295081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0F3E938-4594-6564-9EBE-06C37F024198}"/>
              </a:ext>
            </a:extLst>
          </p:cNvPr>
          <p:cNvSpPr/>
          <p:nvPr/>
        </p:nvSpPr>
        <p:spPr>
          <a:xfrm>
            <a:off x="1139825" y="1836295"/>
            <a:ext cx="561559" cy="479685"/>
          </a:xfrm>
          <a:prstGeom prst="rect">
            <a:avLst/>
          </a:prstGeom>
          <a:noFill/>
          <a:ln w="38100">
            <a:solidFill>
              <a:srgbClr val="328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Triple Axis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4A564-90E6-CCDE-E624-E70F3C1ACB40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https://www.adafruit.com/product/5579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E8D0F0-3C05-AA01-1732-BABFB74C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088" y="2224334"/>
            <a:ext cx="4099823" cy="3127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221C7-9ECF-04C1-0B46-E2155B9E1262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$5.95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424D3D-4FBE-C2F3-0D21-6BA825500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84" y="2562064"/>
            <a:ext cx="6571429" cy="3733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64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F869B-59D5-F81E-29E7-EF483E03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1CE4-BBF7-32B6-E7B3-9B615F57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Triple Axis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40E9E-3462-7780-4CB0-A4B1DF19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D80A1-2DD4-6A78-0AF1-EDDC544A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08" y="1690689"/>
            <a:ext cx="2915587" cy="211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D794A-2731-CFB0-6D85-97BD8EB7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07" y="1625798"/>
            <a:ext cx="3070316" cy="3451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9FE578-3635-A7F9-0C78-2E27497AA15B}"/>
              </a:ext>
            </a:extLst>
          </p:cNvPr>
          <p:cNvSpPr txBox="1"/>
          <p:nvPr/>
        </p:nvSpPr>
        <p:spPr>
          <a:xfrm>
            <a:off x="656038" y="4575548"/>
            <a:ext cx="3462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Because the </a:t>
            </a:r>
            <a:r>
              <a:rPr lang="en-US" dirty="0">
                <a:solidFill>
                  <a:srgbClr val="0070C0"/>
                </a:solidFill>
              </a:rPr>
              <a:t>magnetic fields at the </a:t>
            </a:r>
            <a:r>
              <a:rPr lang="en-US" u="sng" dirty="0">
                <a:solidFill>
                  <a:srgbClr val="0070C0"/>
                </a:solidFill>
              </a:rPr>
              <a:t>top</a:t>
            </a:r>
            <a:r>
              <a:rPr lang="en-US" dirty="0">
                <a:solidFill>
                  <a:srgbClr val="0070C0"/>
                </a:solidFill>
              </a:rPr>
              <a:t> of the electromagnet</a:t>
            </a:r>
            <a:r>
              <a:rPr lang="en-US" dirty="0"/>
              <a:t> extend in all three dimensions, we will use this formula to find the </a:t>
            </a:r>
            <a:r>
              <a:rPr lang="en-US" b="1" dirty="0"/>
              <a:t>total magnitude</a:t>
            </a:r>
            <a:r>
              <a:rPr lang="en-US" dirty="0"/>
              <a:t> (strength) of the field: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2DCB04-7670-1578-4582-C6F7AB29D26D}"/>
                  </a:ext>
                </a:extLst>
              </p:cNvPr>
              <p:cNvSpPr txBox="1"/>
              <p:nvPr/>
            </p:nvSpPr>
            <p:spPr>
              <a:xfrm>
                <a:off x="4856815" y="5489196"/>
                <a:ext cx="2928687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2DCB04-7670-1578-4582-C6F7AB29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815" y="5489196"/>
                <a:ext cx="2928687" cy="563680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07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Apply the </a:t>
            </a:r>
            <a:r>
              <a:rPr lang="en-US" sz="2400" b="1" dirty="0">
                <a:solidFill>
                  <a:srgbClr val="00B050"/>
                </a:solidFill>
              </a:rPr>
              <a:t>Biot-Savart Law </a:t>
            </a:r>
            <a:r>
              <a:rPr lang="en-US" sz="2400" dirty="0"/>
              <a:t>as it relates to an electromagnet </a:t>
            </a:r>
          </a:p>
          <a:p>
            <a:r>
              <a:rPr lang="en-US" sz="2400" dirty="0"/>
              <a:t>Discover the relationship between the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flowing through a </a:t>
            </a:r>
            <a:r>
              <a:rPr lang="en-US" sz="2400" b="1" dirty="0">
                <a:solidFill>
                  <a:srgbClr val="7030A0"/>
                </a:solidFill>
              </a:rPr>
              <a:t>solenoid</a:t>
            </a:r>
            <a:r>
              <a:rPr lang="en-US" sz="2400" dirty="0"/>
              <a:t> and the </a:t>
            </a:r>
            <a:r>
              <a:rPr lang="en-US" sz="2400" i="1" dirty="0"/>
              <a:t>strength</a:t>
            </a:r>
            <a:r>
              <a:rPr lang="en-US" sz="2400" dirty="0"/>
              <a:t> of the magnetic field at its ends</a:t>
            </a:r>
          </a:p>
          <a:p>
            <a:r>
              <a:rPr lang="en-US" sz="2400" dirty="0"/>
              <a:t>Use regression analysis (Gauss’s Method of Least Squares) to verify this </a:t>
            </a:r>
            <a:r>
              <a:rPr lang="en-US" sz="2400" b="1" dirty="0"/>
              <a:t>current to field strength </a:t>
            </a:r>
            <a:r>
              <a:rPr lang="en-US" sz="2400" dirty="0"/>
              <a:t>relationship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2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F8E7-5A7D-797C-9DDB-BF5DBB5C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9AC2-1533-D575-0247-21552838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INA260 Current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7A24D-4A39-138F-845B-ACCC9AEE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1F060-8DC2-8468-2F4C-532EBA321274}"/>
              </a:ext>
            </a:extLst>
          </p:cNvPr>
          <p:cNvSpPr txBox="1"/>
          <p:nvPr/>
        </p:nvSpPr>
        <p:spPr>
          <a:xfrm>
            <a:off x="2285999" y="14182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https://www.adafruit.com/product/4226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E3448-994A-4276-8401-A2DF8575FDC7}"/>
              </a:ext>
            </a:extLst>
          </p:cNvPr>
          <p:cNvSpPr txBox="1"/>
          <p:nvPr/>
        </p:nvSpPr>
        <p:spPr>
          <a:xfrm>
            <a:off x="6940655" y="1352736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$9.95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63865B-DB99-3105-AD98-D83BE6D6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78" y="1938114"/>
            <a:ext cx="6569242" cy="46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05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53EE50-61AE-6AC7-C79F-0C49EFA6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09" y="1496213"/>
            <a:ext cx="5564905" cy="2357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Qwiic Connector?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59352-C465-66D8-499C-609E5825BE28}"/>
              </a:ext>
            </a:extLst>
          </p:cNvPr>
          <p:cNvSpPr/>
          <p:nvPr/>
        </p:nvSpPr>
        <p:spPr>
          <a:xfrm>
            <a:off x="2331811" y="2419944"/>
            <a:ext cx="989351" cy="35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DAEC51-4610-7276-332B-134B35A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44" y="3174373"/>
            <a:ext cx="3041279" cy="306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9FA4F-3B46-C5C6-572E-FE594B27BA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87" y="1403433"/>
            <a:ext cx="1757536" cy="12741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D7A03-6F62-4B07-CB90-90F8DCE4E165}"/>
              </a:ext>
            </a:extLst>
          </p:cNvPr>
          <p:cNvSpPr txBox="1"/>
          <p:nvPr/>
        </p:nvSpPr>
        <p:spPr>
          <a:xfrm>
            <a:off x="2218544" y="4152275"/>
            <a:ext cx="2413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Qwiic is an I2C cable developed by </a:t>
            </a:r>
            <a:r>
              <a:rPr lang="en-US" b="1" dirty="0">
                <a:solidFill>
                  <a:srgbClr val="FF0000"/>
                </a:solidFill>
              </a:rPr>
              <a:t>SparkFun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F80D2-CA4C-93D1-0A80-2527DF4B2937}"/>
              </a:ext>
            </a:extLst>
          </p:cNvPr>
          <p:cNvSpPr txBox="1"/>
          <p:nvPr/>
        </p:nvSpPr>
        <p:spPr>
          <a:xfrm>
            <a:off x="2218544" y="5097142"/>
            <a:ext cx="241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calls their Qwiic compatible connector </a:t>
            </a:r>
            <a:r>
              <a:rPr lang="en-US" b="1" dirty="0"/>
              <a:t>STEMMA-QT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3C3D6-2EB5-0978-BE79-275B5291BA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457" y="4039980"/>
            <a:ext cx="1511421" cy="2080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5E878-52B7-F0A7-ACA1-6F1699F17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346" y="4609229"/>
            <a:ext cx="2112014" cy="8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B4900-6206-8C23-4D7C-410322C5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5" y="1786774"/>
            <a:ext cx="8176027" cy="4802185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9E5C89-6AAD-7C5D-F8D5-D0D160878BC3}"/>
              </a:ext>
            </a:extLst>
          </p:cNvPr>
          <p:cNvSpPr/>
          <p:nvPr/>
        </p:nvSpPr>
        <p:spPr>
          <a:xfrm>
            <a:off x="1323474" y="2422356"/>
            <a:ext cx="561474" cy="160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45646C-9FA8-1A8A-8FA9-6C6F6142F30D}"/>
              </a:ext>
            </a:extLst>
          </p:cNvPr>
          <p:cNvSpPr/>
          <p:nvPr/>
        </p:nvSpPr>
        <p:spPr>
          <a:xfrm>
            <a:off x="7096125" y="2339806"/>
            <a:ext cx="200526" cy="473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2FCE84-260E-7A07-1793-D5E9644CE322}"/>
              </a:ext>
            </a:extLst>
          </p:cNvPr>
          <p:cNvGrpSpPr/>
          <p:nvPr/>
        </p:nvGrpSpPr>
        <p:grpSpPr>
          <a:xfrm>
            <a:off x="1604210" y="1554066"/>
            <a:ext cx="5491915" cy="1022360"/>
            <a:chOff x="1604210" y="1554066"/>
            <a:chExt cx="5491915" cy="1022360"/>
          </a:xfrm>
        </p:grpSpPr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7C86D14-688B-4CAF-6E28-6E40E6E61848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rot="16200000" flipH="1">
              <a:off x="4273132" y="-246566"/>
              <a:ext cx="154071" cy="5491914"/>
            </a:xfrm>
            <a:prstGeom prst="bentConnector4">
              <a:avLst>
                <a:gd name="adj1" fmla="val -554447"/>
                <a:gd name="adj2" fmla="val 80159"/>
              </a:avLst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741141-A00C-DF04-B977-648DE97DAB75}"/>
                </a:ext>
              </a:extLst>
            </p:cNvPr>
            <p:cNvSpPr txBox="1"/>
            <p:nvPr/>
          </p:nvSpPr>
          <p:spPr>
            <a:xfrm>
              <a:off x="1604210" y="155406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i2c_bus0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047468-01B9-8EA3-6AE2-853CB7838DE4}"/>
              </a:ext>
            </a:extLst>
          </p:cNvPr>
          <p:cNvSpPr txBox="1"/>
          <p:nvPr/>
        </p:nvSpPr>
        <p:spPr>
          <a:xfrm>
            <a:off x="994610" y="567688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i2c_bus1</a:t>
            </a:r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A8B04-C4F7-249A-5850-668DC224A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03" y="1468581"/>
            <a:ext cx="4838194" cy="49988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07064C-056A-AA16-3276-B2A6BE3E7491}"/>
              </a:ext>
            </a:extLst>
          </p:cNvPr>
          <p:cNvGrpSpPr/>
          <p:nvPr/>
        </p:nvGrpSpPr>
        <p:grpSpPr>
          <a:xfrm>
            <a:off x="4335329" y="417753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88150B-927B-BE14-20E2-E1D6D4A3F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FEFA61-5517-23F5-487C-255E9B298F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47C270-B944-8E32-2E6A-4739706A6C94}"/>
              </a:ext>
            </a:extLst>
          </p:cNvPr>
          <p:cNvGrpSpPr/>
          <p:nvPr/>
        </p:nvGrpSpPr>
        <p:grpSpPr>
          <a:xfrm>
            <a:off x="4342441" y="4402307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3ED377-9421-D626-5856-0A82E2773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F1A445-66A0-B735-005E-7E184B42DF4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08DCCC-7A66-A2C0-466B-6C825AA1B172}"/>
              </a:ext>
            </a:extLst>
          </p:cNvPr>
          <p:cNvGrpSpPr/>
          <p:nvPr/>
        </p:nvGrpSpPr>
        <p:grpSpPr>
          <a:xfrm>
            <a:off x="3412905" y="570574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E70392-16A6-E5C2-8B2F-911915B6B24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32186A-36AA-74C3-F43C-D415E6941F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24B9-5075-043E-93A5-77928168D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40C56-9AB7-BDA1-1879-3A401F76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231AC7-64A7-1D51-B019-2A79FF05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FADFF-2AFF-715B-4F5E-EAB09BD2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5" y="1677417"/>
            <a:ext cx="6523809" cy="42571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7E00691-5F81-6251-D1B6-C0A898073A61}"/>
              </a:ext>
            </a:extLst>
          </p:cNvPr>
          <p:cNvGrpSpPr/>
          <p:nvPr/>
        </p:nvGrpSpPr>
        <p:grpSpPr>
          <a:xfrm>
            <a:off x="5995691" y="233269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02572E-6222-FD78-C4AE-9D3E38291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F0BFA4-28D2-4DC8-8FCF-7A66C0AE10D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425FD6-D291-3CE3-D615-B0777A86C3F2}"/>
              </a:ext>
            </a:extLst>
          </p:cNvPr>
          <p:cNvGrpSpPr/>
          <p:nvPr/>
        </p:nvGrpSpPr>
        <p:grpSpPr>
          <a:xfrm>
            <a:off x="6416936" y="256703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1AAF0E-2B55-8236-59B4-F55EDF593A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8B187F-5B53-3DE1-44C3-863428C7E5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E6B4DC-28C6-E2E7-D5A4-A1DA53552235}"/>
              </a:ext>
            </a:extLst>
          </p:cNvPr>
          <p:cNvGrpSpPr/>
          <p:nvPr/>
        </p:nvGrpSpPr>
        <p:grpSpPr>
          <a:xfrm>
            <a:off x="6717595" y="32523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A56161-4EC0-8A5F-5311-B8DA877C576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E4F760-3AFE-A91B-36B9-B0CAD697C1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2A7208-FE74-3E67-5302-214137DA6D87}"/>
              </a:ext>
            </a:extLst>
          </p:cNvPr>
          <p:cNvGrpSpPr/>
          <p:nvPr/>
        </p:nvGrpSpPr>
        <p:grpSpPr>
          <a:xfrm>
            <a:off x="5706938" y="349500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7BEBD1-8F24-50AF-837D-4A3BC149E6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13E7B5-E62C-E011-15E3-9CCDA96B8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83F269-B22D-8AF9-7F7E-52DE46CE7117}"/>
              </a:ext>
            </a:extLst>
          </p:cNvPr>
          <p:cNvGrpSpPr/>
          <p:nvPr/>
        </p:nvGrpSpPr>
        <p:grpSpPr>
          <a:xfrm>
            <a:off x="6771278" y="4267314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2E8BD82-22C1-22EF-4122-17858551CE1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0097146-3017-642E-B8B1-F190BCFA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070A81-EB95-7785-5E4B-D9D447BD017A}"/>
              </a:ext>
            </a:extLst>
          </p:cNvPr>
          <p:cNvGrpSpPr/>
          <p:nvPr/>
        </p:nvGrpSpPr>
        <p:grpSpPr>
          <a:xfrm>
            <a:off x="5995691" y="462810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B9F528C-1B6C-0B81-0186-B616959E27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5266AEE-BF29-4EA4-47E5-77166AAF9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288C74-7266-2A54-F5F6-ECF5B6AFA424}"/>
              </a:ext>
            </a:extLst>
          </p:cNvPr>
          <p:cNvGrpSpPr/>
          <p:nvPr/>
        </p:nvGrpSpPr>
        <p:grpSpPr>
          <a:xfrm>
            <a:off x="6712019" y="507904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A29144-19F3-6FA4-C5DE-1DF5F7E9BB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CB5E4FA-0D00-26BD-8E63-E7611AA96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EB83AA-7C6A-AA98-8A2C-498B4C2D88BD}"/>
              </a:ext>
            </a:extLst>
          </p:cNvPr>
          <p:cNvGrpSpPr/>
          <p:nvPr/>
        </p:nvGrpSpPr>
        <p:grpSpPr>
          <a:xfrm>
            <a:off x="6816089" y="552853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2A4D9-D886-A401-C201-AB640E32C0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997431-9D26-A8FF-964B-6ECA74FD2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6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7862-8A28-D7E6-BE6C-82312914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677C8-9C40-7929-F81C-8316AFDB7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03010F-5C45-114F-C33C-7AB7EBC8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009E5-B42A-9580-3FDB-34DC4F0DD8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81" y="1397636"/>
            <a:ext cx="6695238" cy="50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A4E297-8F90-B23A-AF1A-5524D59375AF}"/>
              </a:ext>
            </a:extLst>
          </p:cNvPr>
          <p:cNvGrpSpPr/>
          <p:nvPr/>
        </p:nvGrpSpPr>
        <p:grpSpPr>
          <a:xfrm>
            <a:off x="2017241" y="155465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DB7BB-BA3A-9E8B-8F94-EEF890C83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4A0CA5-33FE-A8A2-0BC9-4AA00E567DF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DABCC9-2B99-ED4D-79E5-FFB0A924927C}"/>
              </a:ext>
            </a:extLst>
          </p:cNvPr>
          <p:cNvGrpSpPr/>
          <p:nvPr/>
        </p:nvGrpSpPr>
        <p:grpSpPr>
          <a:xfrm>
            <a:off x="5458276" y="257543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2B6BDE-55E7-B5BB-06D4-389090892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AD6578-A0D0-4D89-F501-79CB72B1D96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54D299-4D38-906E-64B9-F809488EF8C7}"/>
              </a:ext>
            </a:extLst>
          </p:cNvPr>
          <p:cNvGrpSpPr/>
          <p:nvPr/>
        </p:nvGrpSpPr>
        <p:grpSpPr>
          <a:xfrm>
            <a:off x="3685620" y="339691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F13428-4DB2-039D-EC72-C730FAC2B86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06673CB-5FA9-7BD9-AA16-4C874067FF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8D5860-BF17-CFF3-2F23-F11030D47431}"/>
              </a:ext>
            </a:extLst>
          </p:cNvPr>
          <p:cNvGrpSpPr/>
          <p:nvPr/>
        </p:nvGrpSpPr>
        <p:grpSpPr>
          <a:xfrm>
            <a:off x="7271034" y="3863010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791839-ACC6-7A1A-5CB5-BBB2B82575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E679146-2C39-5077-0F74-078D88A3C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6A0557-93E6-EEB5-886E-330E49914040}"/>
              </a:ext>
            </a:extLst>
          </p:cNvPr>
          <p:cNvGrpSpPr/>
          <p:nvPr/>
        </p:nvGrpSpPr>
        <p:grpSpPr>
          <a:xfrm>
            <a:off x="7725432" y="4080517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93568F-96E4-51D3-31FE-5A0BF742494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72E2B9-55CC-DD04-134E-12FDBE22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53DDDAE-296C-F2BF-83A1-7CCDF71708C0}"/>
              </a:ext>
            </a:extLst>
          </p:cNvPr>
          <p:cNvSpPr/>
          <p:nvPr/>
        </p:nvSpPr>
        <p:spPr>
          <a:xfrm>
            <a:off x="2834439" y="4146884"/>
            <a:ext cx="986590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E410D54-19C7-C46D-5BC8-2BE63059074D}"/>
              </a:ext>
            </a:extLst>
          </p:cNvPr>
          <p:cNvGrpSpPr/>
          <p:nvPr/>
        </p:nvGrpSpPr>
        <p:grpSpPr>
          <a:xfrm>
            <a:off x="3349636" y="4749351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9B048B-17FE-B3D5-D33D-3350561B8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D054C5-0168-8498-E7B0-1A74B1297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4912F6C-C435-3B77-5E5B-8720957DB7DD}"/>
              </a:ext>
            </a:extLst>
          </p:cNvPr>
          <p:cNvGrpSpPr/>
          <p:nvPr/>
        </p:nvGrpSpPr>
        <p:grpSpPr>
          <a:xfrm>
            <a:off x="4833152" y="521129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B49D18-E3EE-C59E-2CD1-AC8BB6BAEB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89E88DA-2C26-2476-0753-C423AAE87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9DE37D-A258-594F-4250-E2E623060D82}"/>
              </a:ext>
            </a:extLst>
          </p:cNvPr>
          <p:cNvGrpSpPr/>
          <p:nvPr/>
        </p:nvGrpSpPr>
        <p:grpSpPr>
          <a:xfrm>
            <a:off x="6294972" y="5452343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CC0773-DD43-0270-1C4F-81E00AD3FD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38F3B27-CA75-04A1-170B-47EFE9A45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20A7016-B542-513E-B0C1-A4390730E191}"/>
              </a:ext>
            </a:extLst>
          </p:cNvPr>
          <p:cNvGrpSpPr/>
          <p:nvPr/>
        </p:nvGrpSpPr>
        <p:grpSpPr>
          <a:xfrm>
            <a:off x="7829186" y="5677100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46097E-F4E4-DAB6-F3F3-D7652AB308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E22885B-2513-797C-1235-AF9CC02FA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5D4320-94A0-B67E-24B9-507E74D31161}"/>
              </a:ext>
            </a:extLst>
          </p:cNvPr>
          <p:cNvGrpSpPr/>
          <p:nvPr/>
        </p:nvGrpSpPr>
        <p:grpSpPr>
          <a:xfrm>
            <a:off x="4785587" y="600145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425206-5E80-2C94-9663-CB8AA0FA11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461ECE2-224D-6745-3AB7-8A1AF0179F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B68B4D-BAF2-276F-5925-4575BFA6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85" y="4947594"/>
            <a:ext cx="2428990" cy="5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A3EA-37ED-DEF0-CB1D-73AA71DC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E9EE4F-86A4-E9D1-6301-DE2EA5B5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BEE738-B82F-00B3-78DC-EA43FE29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E246C-1E0A-71BA-F769-EA468DEAC73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468581"/>
            <a:ext cx="7428571" cy="453333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8F8276-5C57-4C61-8FC2-B3813FDC1682}"/>
              </a:ext>
            </a:extLst>
          </p:cNvPr>
          <p:cNvGrpSpPr/>
          <p:nvPr/>
        </p:nvGrpSpPr>
        <p:grpSpPr>
          <a:xfrm>
            <a:off x="2241835" y="213853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F8571DD-EF27-9D05-F992-B36EBC3D3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5CA2CB-1008-F83A-9C26-C541592884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066439-89B3-5E2E-52AC-55A2FF30D75E}"/>
              </a:ext>
            </a:extLst>
          </p:cNvPr>
          <p:cNvSpPr/>
          <p:nvPr/>
        </p:nvSpPr>
        <p:spPr>
          <a:xfrm>
            <a:off x="1348612" y="2435681"/>
            <a:ext cx="2276903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1B2646-9975-9240-B2FC-3BEDCB270246}"/>
              </a:ext>
            </a:extLst>
          </p:cNvPr>
          <p:cNvGrpSpPr/>
          <p:nvPr/>
        </p:nvGrpSpPr>
        <p:grpSpPr>
          <a:xfrm>
            <a:off x="6292461" y="330048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EB6552-E3D1-6E41-6859-68BF1878E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EC73CB-15E8-237D-33CC-EB6DF98DC7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6517AC-F96E-A2E9-9EAD-294B3A7BD87C}"/>
              </a:ext>
            </a:extLst>
          </p:cNvPr>
          <p:cNvGrpSpPr/>
          <p:nvPr/>
        </p:nvGrpSpPr>
        <p:grpSpPr>
          <a:xfrm>
            <a:off x="5353998" y="351849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23DC5C-D157-5061-0BDC-10C8A43B4D5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10ABFD-8BAE-5E8D-7677-F8C181671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3CB81EB-F50F-D7D7-E166-9A3368F5A706}"/>
              </a:ext>
            </a:extLst>
          </p:cNvPr>
          <p:cNvSpPr/>
          <p:nvPr/>
        </p:nvSpPr>
        <p:spPr>
          <a:xfrm>
            <a:off x="947559" y="3582850"/>
            <a:ext cx="1987449" cy="240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8D0838-F09E-9E2B-9D4D-A1737D2C4BA4}"/>
              </a:ext>
            </a:extLst>
          </p:cNvPr>
          <p:cNvGrpSpPr/>
          <p:nvPr/>
        </p:nvGrpSpPr>
        <p:grpSpPr>
          <a:xfrm>
            <a:off x="4726853" y="375302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E7E6DA-E9F0-A473-CB64-D200EE24A10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20A7F8-E51C-C7A5-E7C0-75D0FE506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5BA682-2305-B9C2-6C02-25EA56622589}"/>
              </a:ext>
            </a:extLst>
          </p:cNvPr>
          <p:cNvGrpSpPr/>
          <p:nvPr/>
        </p:nvGrpSpPr>
        <p:grpSpPr>
          <a:xfrm>
            <a:off x="5331011" y="443728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083649-316D-5900-AFF1-478EBE6C9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40CE3C4-6065-B01A-0250-C55C10C889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7446AD-7082-604A-F0EB-0C1322A763C6}"/>
              </a:ext>
            </a:extLst>
          </p:cNvPr>
          <p:cNvGrpSpPr/>
          <p:nvPr/>
        </p:nvGrpSpPr>
        <p:grpSpPr>
          <a:xfrm>
            <a:off x="6207925" y="520475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18BF02E-B425-4FEF-7A44-1F23FE8F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5F831FA-9239-4106-2572-22D7CF7B4D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22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FA4B8-6E16-CBA6-A962-1D6ED1C6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087DB-906F-DC89-6D07-A99561DC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1E037E-B90F-1CA2-485D-5D7D05049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E7228-119C-8097-CF10-5B422601BB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550349"/>
            <a:ext cx="7428571" cy="44952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FA744EF-A3CE-2DD8-7C1A-BACD05E669F7}"/>
              </a:ext>
            </a:extLst>
          </p:cNvPr>
          <p:cNvGrpSpPr/>
          <p:nvPr/>
        </p:nvGrpSpPr>
        <p:grpSpPr>
          <a:xfrm>
            <a:off x="3059980" y="1582433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B760A2-ACCD-B16A-A8F6-F0912FB15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BD15C2-E465-A113-24B5-9F144B3E37C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BCF45C6-BFCF-9D49-46BD-6A3E4B9F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08" y="1779345"/>
            <a:ext cx="2269553" cy="1668959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09B6080-ED25-472B-883F-8BE491788C63}"/>
              </a:ext>
            </a:extLst>
          </p:cNvPr>
          <p:cNvCxnSpPr>
            <a:stCxn id="23" idx="1"/>
          </p:cNvCxnSpPr>
          <p:nvPr/>
        </p:nvCxnSpPr>
        <p:spPr>
          <a:xfrm rot="10800000" flipV="1">
            <a:off x="3866148" y="2613824"/>
            <a:ext cx="1705961" cy="19354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26F046-FF05-CA61-368C-2402E7633DA2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5641459" y="3116782"/>
            <a:ext cx="733904" cy="139694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D3CAB2-0ECC-C733-0EBB-1601C3774FDD}"/>
              </a:ext>
            </a:extLst>
          </p:cNvPr>
          <p:cNvGrpSpPr/>
          <p:nvPr/>
        </p:nvGrpSpPr>
        <p:grpSpPr>
          <a:xfrm>
            <a:off x="4022509" y="5238420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7599F9-5EBC-8A32-13B7-D6E4A89685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C71344-1371-EFD7-93F5-182B08C603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30C671-82F0-EC53-D92F-3987181A1211}"/>
              </a:ext>
            </a:extLst>
          </p:cNvPr>
          <p:cNvGrpSpPr/>
          <p:nvPr/>
        </p:nvGrpSpPr>
        <p:grpSpPr>
          <a:xfrm>
            <a:off x="2814414" y="5676255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75E8A9-8293-07C7-025B-F3C84EFB6B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92B1AFA-4154-B57A-C2C8-5741DA540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F8E062-2B06-B17F-1B7F-1D50D5CADFDE}"/>
              </a:ext>
            </a:extLst>
          </p:cNvPr>
          <p:cNvSpPr/>
          <p:nvPr/>
        </p:nvSpPr>
        <p:spPr>
          <a:xfrm>
            <a:off x="2441575" y="4852570"/>
            <a:ext cx="3633537" cy="21704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Electromagnets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BFB55-1C5B-8557-3B58-CCE376DA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12" y="1690689"/>
            <a:ext cx="609523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2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4672D-0B4E-9267-16A9-6251D9AB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74C85-C94B-206E-332F-2F7680F2A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8495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23EB0-F88E-35C1-F21A-960A98A9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F6B361-802B-984E-A1C1-8703EBFB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biot_savart.py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6B768-FC34-EF8B-5B93-D8374384118D}"/>
                  </a:ext>
                </a:extLst>
              </p:cNvPr>
              <p:cNvSpPr txBox="1"/>
              <p:nvPr/>
            </p:nvSpPr>
            <p:spPr>
              <a:xfrm>
                <a:off x="2921362" y="3346167"/>
                <a:ext cx="187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6B768-FC34-EF8B-5B93-D8374384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362" y="3346167"/>
                <a:ext cx="187718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A313DAC-FE91-D10C-B848-61EAF884E62C}"/>
              </a:ext>
            </a:extLst>
          </p:cNvPr>
          <p:cNvSpPr/>
          <p:nvPr/>
        </p:nvSpPr>
        <p:spPr>
          <a:xfrm>
            <a:off x="3521467" y="3346166"/>
            <a:ext cx="796924" cy="401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5DFD2A-CB97-1531-2AB3-50A9755E42A0}"/>
              </a:ext>
            </a:extLst>
          </p:cNvPr>
          <p:cNvSpPr txBox="1"/>
          <p:nvPr/>
        </p:nvSpPr>
        <p:spPr>
          <a:xfrm>
            <a:off x="3267858" y="3737054"/>
            <a:ext cx="130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constants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F90AB6-C63F-E697-B9EF-659019D8F81B}"/>
              </a:ext>
            </a:extLst>
          </p:cNvPr>
          <p:cNvSpPr/>
          <p:nvPr/>
        </p:nvSpPr>
        <p:spPr>
          <a:xfrm>
            <a:off x="4888080" y="2309812"/>
            <a:ext cx="858253" cy="2214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07047C-49CB-3768-7ECD-C0CA2928FE52}"/>
              </a:ext>
            </a:extLst>
          </p:cNvPr>
          <p:cNvCxnSpPr/>
          <p:nvPr/>
        </p:nvCxnSpPr>
        <p:spPr>
          <a:xfrm flipH="1">
            <a:off x="5831305" y="2398295"/>
            <a:ext cx="62664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7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07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Biot-Savart Law </a:t>
            </a:r>
            <a:r>
              <a:rPr lang="en-US" sz="2400" dirty="0"/>
              <a:t>contains the physics (vector calculus) to predict the magnetic field in regions of </a:t>
            </a:r>
            <a:r>
              <a:rPr lang="en-US" sz="2400" u="sng" dirty="0"/>
              <a:t>steady</a:t>
            </a:r>
            <a:r>
              <a:rPr lang="en-US" sz="2400" dirty="0"/>
              <a:t> flowing current (use </a:t>
            </a:r>
            <a:r>
              <a:rPr lang="en-US" sz="2400" b="1" dirty="0">
                <a:solidFill>
                  <a:srgbClr val="0070C0"/>
                </a:solidFill>
              </a:rPr>
              <a:t>Maxwell's Equations </a:t>
            </a:r>
            <a:r>
              <a:rPr lang="en-US" sz="2400" dirty="0"/>
              <a:t>for </a:t>
            </a:r>
            <a:r>
              <a:rPr lang="en-US" sz="2400" i="1" dirty="0"/>
              <a:t>fluctuating</a:t>
            </a:r>
            <a:r>
              <a:rPr lang="en-US" sz="2400" dirty="0"/>
              <a:t> currents)</a:t>
            </a:r>
          </a:p>
          <a:p>
            <a:r>
              <a:rPr lang="en-US" sz="2400" dirty="0"/>
              <a:t>For an </a:t>
            </a:r>
            <a:r>
              <a:rPr lang="en-US" sz="2400" b="1" dirty="0">
                <a:solidFill>
                  <a:srgbClr val="FF0000"/>
                </a:solidFill>
              </a:rPr>
              <a:t>electromagnet</a:t>
            </a:r>
            <a:r>
              <a:rPr lang="en-US" sz="2400" dirty="0"/>
              <a:t> (a </a:t>
            </a:r>
            <a:r>
              <a:rPr lang="en-US" sz="2400" b="1" dirty="0"/>
              <a:t>solenoid</a:t>
            </a:r>
            <a:r>
              <a:rPr lang="en-US" sz="2400" dirty="0"/>
              <a:t>), the exact analytic solution to the Biot-Savart equation shows a </a:t>
            </a:r>
            <a:r>
              <a:rPr lang="en-US" sz="2400" b="1" dirty="0">
                <a:solidFill>
                  <a:srgbClr val="7030A0"/>
                </a:solidFill>
              </a:rPr>
              <a:t>linear relationship</a:t>
            </a:r>
            <a:r>
              <a:rPr lang="en-US" sz="2400" dirty="0"/>
              <a:t> between the magnetic field strength and the </a:t>
            </a:r>
            <a:r>
              <a:rPr lang="en-US" sz="2400" u="sng" dirty="0"/>
              <a:t>current</a:t>
            </a:r>
            <a:r>
              <a:rPr lang="en-US" sz="2400" dirty="0"/>
              <a:t> (</a:t>
            </a:r>
            <a:r>
              <a:rPr lang="en-US" sz="2400" i="1" dirty="0"/>
              <a:t>not</a:t>
            </a:r>
            <a:r>
              <a:rPr lang="en-US" sz="2400" dirty="0"/>
              <a:t> the voltage)</a:t>
            </a:r>
          </a:p>
          <a:p>
            <a:r>
              <a:rPr lang="en-US" sz="2400" dirty="0"/>
              <a:t>Small microcontrollers typically </a:t>
            </a:r>
            <a:r>
              <a:rPr lang="en-US" sz="2400" b="1" dirty="0">
                <a:solidFill>
                  <a:srgbClr val="FF0000"/>
                </a:solidFill>
              </a:rPr>
              <a:t>cannot</a:t>
            </a:r>
            <a:r>
              <a:rPr lang="en-US" sz="2400" dirty="0"/>
              <a:t> drive </a:t>
            </a:r>
            <a:r>
              <a:rPr lang="en-US" sz="2400" i="1" dirty="0"/>
              <a:t>high</a:t>
            </a:r>
            <a:r>
              <a:rPr lang="en-US" sz="2400" dirty="0"/>
              <a:t> voltage or </a:t>
            </a:r>
            <a:r>
              <a:rPr lang="en-US" sz="2400" i="1" dirty="0"/>
              <a:t>high</a:t>
            </a:r>
            <a:r>
              <a:rPr lang="en-US" sz="2400" dirty="0"/>
              <a:t> current outputs</a:t>
            </a:r>
          </a:p>
          <a:p>
            <a:r>
              <a:rPr lang="en-US" sz="2400" dirty="0"/>
              <a:t>ICs like the </a:t>
            </a:r>
            <a:r>
              <a:rPr lang="en-US" sz="2400" b="1" dirty="0"/>
              <a:t>DRV8833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motor driver</a:t>
            </a:r>
            <a:r>
              <a:rPr lang="en-US" sz="2400" dirty="0"/>
              <a:t> allow the </a:t>
            </a:r>
            <a:r>
              <a:rPr lang="en-US" sz="2400" b="1" dirty="0"/>
              <a:t>Pi Pico</a:t>
            </a:r>
            <a:r>
              <a:rPr lang="en-US" sz="2400" dirty="0"/>
              <a:t> to control devices that require a much higher </a:t>
            </a:r>
            <a:r>
              <a:rPr lang="en-US" sz="2400" b="1" dirty="0">
                <a:solidFill>
                  <a:srgbClr val="00B050"/>
                </a:solidFill>
              </a:rPr>
              <a:t>power</a:t>
            </a:r>
            <a:r>
              <a:rPr lang="en-US" sz="2400" dirty="0"/>
              <a:t> draw to function properly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395F2-D295-EEDC-CE11-83C64CB5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1182-5CF8-FB9B-E225-BE7F2676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5V Electromagnet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B4E5-294F-FE8C-A758-A79E772A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FE338-5966-C853-8C7A-C561796585DD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https://www.adafruit.com/product/3873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AB09D-BEA7-F2C1-7589-B36E83E919B3}"/>
              </a:ext>
            </a:extLst>
          </p:cNvPr>
          <p:cNvSpPr txBox="1"/>
          <p:nvPr/>
        </p:nvSpPr>
        <p:spPr>
          <a:xfrm>
            <a:off x="7277540" y="1321357"/>
            <a:ext cx="109199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$9.95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FD39-8DCF-56DA-2776-7980255A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019" y="2055353"/>
            <a:ext cx="5912631" cy="4437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llout: Line 5">
                <a:extLst>
                  <a:ext uri="{FF2B5EF4-FFF2-40B4-BE49-F238E27FC236}">
                    <a16:creationId xmlns:a16="http://schemas.microsoft.com/office/drawing/2014/main" id="{4D1611BB-3A17-06E8-4D7F-4158BAB4C86F}"/>
                  </a:ext>
                </a:extLst>
              </p:cNvPr>
              <p:cNvSpPr/>
              <p:nvPr/>
            </p:nvSpPr>
            <p:spPr>
              <a:xfrm>
                <a:off x="3566080" y="5404284"/>
                <a:ext cx="2434008" cy="952067"/>
              </a:xfrm>
              <a:prstGeom prst="borderCallout1">
                <a:avLst>
                  <a:gd name="adj1" fmla="val -2003"/>
                  <a:gd name="adj2" fmla="val 49332"/>
                  <a:gd name="adj3" fmla="val -81107"/>
                  <a:gd name="adj4" fmla="val 72595"/>
                </a:avLst>
              </a:prstGeom>
              <a:ln w="28575">
                <a:headEnd type="none" w="med" len="med"/>
                <a:tailEnd type="triangle" w="med" len="med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Resistance</a:t>
                </a:r>
              </a:p>
            </p:txBody>
          </p:sp>
        </mc:Choice>
        <mc:Fallback xmlns="">
          <p:sp>
            <p:nvSpPr>
              <p:cNvPr id="6" name="Callout: Line 5">
                <a:extLst>
                  <a:ext uri="{FF2B5EF4-FFF2-40B4-BE49-F238E27FC236}">
                    <a16:creationId xmlns:a16="http://schemas.microsoft.com/office/drawing/2014/main" id="{4D1611BB-3A17-06E8-4D7F-4158BAB4C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080" y="5404284"/>
                <a:ext cx="2434008" cy="952067"/>
              </a:xfrm>
              <a:prstGeom prst="borderCallout1">
                <a:avLst>
                  <a:gd name="adj1" fmla="val -2003"/>
                  <a:gd name="adj2" fmla="val 49332"/>
                  <a:gd name="adj3" fmla="val -81107"/>
                  <a:gd name="adj4" fmla="val 72595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headEnd type="none" w="med" len="med"/>
                <a:tailEnd type="triangle" w="med" len="med"/>
              </a:ln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49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38683"/>
          </a:xfrm>
        </p:spPr>
        <p:txBody>
          <a:bodyPr>
            <a:normAutofit/>
          </a:bodyPr>
          <a:lstStyle/>
          <a:p>
            <a:r>
              <a:rPr lang="en-US" sz="2400" dirty="0"/>
              <a:t>Coulomb's Law relates static </a:t>
            </a:r>
            <a:r>
              <a:rPr lang="en-US" sz="2400" b="1" dirty="0">
                <a:solidFill>
                  <a:srgbClr val="00B050"/>
                </a:solidFill>
              </a:rPr>
              <a:t>electric fields</a:t>
            </a:r>
            <a:r>
              <a:rPr lang="en-US" sz="2400" dirty="0"/>
              <a:t> to the </a:t>
            </a:r>
            <a:r>
              <a:rPr lang="en-US" sz="2400" i="1" dirty="0"/>
              <a:t>point charges</a:t>
            </a:r>
            <a:r>
              <a:rPr lang="en-US" sz="2400" dirty="0"/>
              <a:t> which are their sources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Biot-Savart Law </a:t>
            </a:r>
            <a:r>
              <a:rPr lang="en-US" sz="2400" dirty="0"/>
              <a:t>relates static </a:t>
            </a:r>
            <a:r>
              <a:rPr lang="en-US" sz="2400" b="1" dirty="0">
                <a:solidFill>
                  <a:srgbClr val="0070C0"/>
                </a:solidFill>
              </a:rPr>
              <a:t>magnetic fields</a:t>
            </a:r>
            <a:r>
              <a:rPr lang="en-US" sz="2400" dirty="0"/>
              <a:t> to the </a:t>
            </a:r>
            <a:r>
              <a:rPr lang="en-US" sz="2400" i="1" dirty="0">
                <a:solidFill>
                  <a:srgbClr val="FF0000"/>
                </a:solidFill>
              </a:rPr>
              <a:t>currents</a:t>
            </a:r>
            <a:r>
              <a:rPr lang="en-US" sz="2400" dirty="0"/>
              <a:t> which are their sources</a:t>
            </a:r>
          </a:p>
          <a:p>
            <a:r>
              <a:rPr lang="en-US" sz="2400" dirty="0"/>
              <a:t>Finding the magnetic field resulting from a current distribution involves the </a:t>
            </a:r>
            <a:r>
              <a:rPr lang="en-US" sz="2400" b="1" dirty="0"/>
              <a:t>vector product</a:t>
            </a:r>
            <a:r>
              <a:rPr lang="en-US" sz="2400" dirty="0"/>
              <a:t> and is inherently a </a:t>
            </a:r>
            <a:r>
              <a:rPr lang="en-US" sz="2400" u="sng" dirty="0"/>
              <a:t>calculus</a:t>
            </a:r>
            <a:r>
              <a:rPr lang="en-US" sz="2400" dirty="0"/>
              <a:t> problem when the </a:t>
            </a:r>
            <a:r>
              <a:rPr lang="en-US" sz="2400" i="1" dirty="0"/>
              <a:t>distance</a:t>
            </a:r>
            <a:r>
              <a:rPr lang="en-US" sz="2400" dirty="0"/>
              <a:t> from the steady current to the magnetic field point is continuously changing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D37407-1DBB-395E-7290-5D5C71E71597}"/>
              </a:ext>
            </a:extLst>
          </p:cNvPr>
          <p:cNvGrpSpPr/>
          <p:nvPr/>
        </p:nvGrpSpPr>
        <p:grpSpPr>
          <a:xfrm>
            <a:off x="1208408" y="5016865"/>
            <a:ext cx="3303772" cy="1589504"/>
            <a:chOff x="1605509" y="4949410"/>
            <a:chExt cx="3303772" cy="15895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A1763E-07BF-CD07-2805-01BA2E7C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5509" y="4949410"/>
              <a:ext cx="1350158" cy="15895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201D2-D774-EA6A-A0A5-E8B4F534B40A}"/>
                </a:ext>
              </a:extLst>
            </p:cNvPr>
            <p:cNvSpPr txBox="1"/>
            <p:nvPr/>
          </p:nvSpPr>
          <p:spPr>
            <a:xfrm>
              <a:off x="2955667" y="5420996"/>
              <a:ext cx="1953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Jean-Baptiste Biot</a:t>
              </a:r>
            </a:p>
            <a:p>
              <a:pPr algn="ctr"/>
              <a:r>
                <a:rPr lang="en-US" dirty="0"/>
                <a:t>1774-1862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9ADA29-1FF2-564A-64C1-F6B97E9CAA90}"/>
              </a:ext>
            </a:extLst>
          </p:cNvPr>
          <p:cNvGrpSpPr/>
          <p:nvPr/>
        </p:nvGrpSpPr>
        <p:grpSpPr>
          <a:xfrm>
            <a:off x="5090860" y="5008783"/>
            <a:ext cx="2844732" cy="1605668"/>
            <a:chOff x="5487961" y="4941328"/>
            <a:chExt cx="2844732" cy="16056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071F77-57B8-FDCF-13A6-8A6B6F0D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7961" y="4941328"/>
              <a:ext cx="1202701" cy="160566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30C72-4B70-4E7F-E45F-C867128F7834}"/>
                </a:ext>
              </a:extLst>
            </p:cNvPr>
            <p:cNvSpPr txBox="1"/>
            <p:nvPr/>
          </p:nvSpPr>
          <p:spPr>
            <a:xfrm>
              <a:off x="6705246" y="5420996"/>
              <a:ext cx="1627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Félix Savart</a:t>
              </a:r>
            </a:p>
            <a:p>
              <a:pPr algn="ctr"/>
              <a:r>
                <a:rPr lang="en-US" dirty="0"/>
                <a:t>1791-1841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9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B2408C-8740-A743-C3C7-ED711957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03" y="1690689"/>
            <a:ext cx="4886793" cy="3555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322EA9-762F-5FE3-B8E0-AC50606CEC35}"/>
              </a:ext>
            </a:extLst>
          </p:cNvPr>
          <p:cNvSpPr txBox="1"/>
          <p:nvPr/>
        </p:nvSpPr>
        <p:spPr>
          <a:xfrm>
            <a:off x="4601979" y="3747541"/>
            <a:ext cx="25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2BDE9-4F33-DB6C-9C78-A58BEB3538A8}"/>
              </a:ext>
            </a:extLst>
          </p:cNvPr>
          <p:cNvSpPr txBox="1"/>
          <p:nvPr/>
        </p:nvSpPr>
        <p:spPr>
          <a:xfrm>
            <a:off x="6457950" y="1806315"/>
            <a:ext cx="159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280A4"/>
                </a:solidFill>
              </a:rPr>
              <a:t>Magnetic Field Lines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443ADB-EDEB-E5D5-7932-28C8AA063442}"/>
              </a:ext>
            </a:extLst>
          </p:cNvPr>
          <p:cNvGrpSpPr/>
          <p:nvPr/>
        </p:nvGrpSpPr>
        <p:grpSpPr>
          <a:xfrm>
            <a:off x="1176022" y="4876613"/>
            <a:ext cx="2474788" cy="1314846"/>
            <a:chOff x="3201808" y="5043659"/>
            <a:chExt cx="2474788" cy="131484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F2671C-D5F6-D70C-2FA5-F59DA6E37649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8D9BE1-7674-D6B0-4792-CF2ACC59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9E278E1-38D4-5A42-728A-3BAD52A2FF78}"/>
              </a:ext>
            </a:extLst>
          </p:cNvPr>
          <p:cNvSpPr txBox="1"/>
          <p:nvPr/>
        </p:nvSpPr>
        <p:spPr>
          <a:xfrm>
            <a:off x="4616266" y="5212962"/>
            <a:ext cx="301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charges (a current) produce a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32769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B458-C4A2-2DFE-5B45-D7C1C8E4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40515"/>
            <a:ext cx="6858000" cy="4283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BC71F-2A78-E69E-46B5-BC5572E3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59" y="1986945"/>
            <a:ext cx="4213753" cy="43694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544DE-A86D-37C8-48D7-6FBC17629148}"/>
              </a:ext>
            </a:extLst>
          </p:cNvPr>
          <p:cNvSpPr txBox="1"/>
          <p:nvPr/>
        </p:nvSpPr>
        <p:spPr>
          <a:xfrm>
            <a:off x="4400371" y="5443664"/>
            <a:ext cx="237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Tesla = 10,000 Gauss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DA59F-A213-A00A-94A7-F7608DC0A678}"/>
              </a:ext>
            </a:extLst>
          </p:cNvPr>
          <p:cNvSpPr txBox="1"/>
          <p:nvPr/>
        </p:nvSpPr>
        <p:spPr>
          <a:xfrm>
            <a:off x="4400371" y="5812996"/>
            <a:ext cx="16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D823E"/>
                </a:solidFill>
              </a:rPr>
              <a:t>Unit of Magnetic Field Strength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70945-67C9-C61C-CD3B-8D601E1640A0}"/>
              </a:ext>
            </a:extLst>
          </p:cNvPr>
          <p:cNvSpPr txBox="1"/>
          <p:nvPr/>
        </p:nvSpPr>
        <p:spPr>
          <a:xfrm>
            <a:off x="3417757" y="1622473"/>
            <a:ext cx="230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4149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30B18-2540-5232-D824-43BB8EFFE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1752952" y="1804984"/>
            <a:ext cx="5638095" cy="4210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C73E4-4B47-8B37-7601-618A04BB47FA}"/>
              </a:ext>
            </a:extLst>
          </p:cNvPr>
          <p:cNvSpPr/>
          <p:nvPr/>
        </p:nvSpPr>
        <p:spPr>
          <a:xfrm>
            <a:off x="5046484" y="4390744"/>
            <a:ext cx="1018414" cy="644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06738-FAEA-4C21-516A-350A4A1C4870}"/>
              </a:ext>
            </a:extLst>
          </p:cNvPr>
          <p:cNvSpPr txBox="1"/>
          <p:nvPr/>
        </p:nvSpPr>
        <p:spPr>
          <a:xfrm>
            <a:off x="6622560" y="4528366"/>
            <a:ext cx="195930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For a </a:t>
            </a:r>
            <a:r>
              <a:rPr lang="en-US" b="1" dirty="0">
                <a:solidFill>
                  <a:srgbClr val="7030A0"/>
                </a:solidFill>
              </a:rPr>
              <a:t>straight</a:t>
            </a:r>
            <a:r>
              <a:rPr lang="en-US" dirty="0">
                <a:solidFill>
                  <a:srgbClr val="7030A0"/>
                </a:solidFill>
              </a:rPr>
              <a:t> wire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A3200D5-F0B3-8E4A-1C20-44D4A4CD057C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rot="10800000" flipV="1">
            <a:off x="6064898" y="4713031"/>
            <a:ext cx="557662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2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F13C45-C76C-436E-6B3F-3141683A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93" y="1753482"/>
            <a:ext cx="7202614" cy="4540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Biot-Savart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C73E4-4B47-8B37-7601-618A04BB47FA}"/>
              </a:ext>
            </a:extLst>
          </p:cNvPr>
          <p:cNvSpPr/>
          <p:nvPr/>
        </p:nvSpPr>
        <p:spPr>
          <a:xfrm>
            <a:off x="6545500" y="4143404"/>
            <a:ext cx="987057" cy="368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FD766-E062-B1EF-2AE7-92AB207D1680}"/>
              </a:ext>
            </a:extLst>
          </p:cNvPr>
          <p:cNvSpPr txBox="1"/>
          <p:nvPr/>
        </p:nvSpPr>
        <p:spPr>
          <a:xfrm>
            <a:off x="6515519" y="652139"/>
            <a:ext cx="1701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n</a:t>
            </a:r>
            <a:r>
              <a:rPr lang="en-US" sz="1400" dirty="0">
                <a:solidFill>
                  <a:srgbClr val="7030A0"/>
                </a:solidFill>
              </a:rPr>
              <a:t> is # of turns per unit length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(turn "density")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2259057-1F60-354A-682F-7ED8E720E0B2}"/>
              </a:ext>
            </a:extLst>
          </p:cNvPr>
          <p:cNvCxnSpPr>
            <a:stCxn id="8" idx="3"/>
            <a:endCxn id="3" idx="3"/>
          </p:cNvCxnSpPr>
          <p:nvPr/>
        </p:nvCxnSpPr>
        <p:spPr>
          <a:xfrm flipH="1">
            <a:off x="7532557" y="1021471"/>
            <a:ext cx="684345" cy="3306251"/>
          </a:xfrm>
          <a:prstGeom prst="bentConnector3">
            <a:avLst>
              <a:gd name="adj1" fmla="val -3340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D01199-1554-3E36-2182-AADBB12F21C0}"/>
              </a:ext>
            </a:extLst>
          </p:cNvPr>
          <p:cNvGrpSpPr/>
          <p:nvPr/>
        </p:nvGrpSpPr>
        <p:grpSpPr>
          <a:xfrm>
            <a:off x="511799" y="652139"/>
            <a:ext cx="2116683" cy="738664"/>
            <a:chOff x="511799" y="679874"/>
            <a:chExt cx="2116683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BDD2FF-BAE0-A774-E900-25E4B551E010}"/>
                    </a:ext>
                  </a:extLst>
                </p:cNvPr>
                <p:cNvSpPr txBox="1"/>
                <p:nvPr/>
              </p:nvSpPr>
              <p:spPr>
                <a:xfrm>
                  <a:off x="1134989" y="679874"/>
                  <a:ext cx="87030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5BDD2FF-BAE0-A774-E900-25E4B551E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989" y="679874"/>
                  <a:ext cx="870302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4196" r="-699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981EF89-4A60-978F-C203-CAE46D64A823}"/>
                    </a:ext>
                  </a:extLst>
                </p:cNvPr>
                <p:cNvSpPr txBox="1"/>
                <p:nvPr/>
              </p:nvSpPr>
              <p:spPr>
                <a:xfrm>
                  <a:off x="511799" y="895318"/>
                  <a:ext cx="211668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= relative permeability of the solenoid core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981EF89-4A60-978F-C203-CAE46D64A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99" y="895318"/>
                  <a:ext cx="211668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3" b="-116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834303-D1F3-4223-9B35-1A503CCBF183}"/>
              </a:ext>
            </a:extLst>
          </p:cNvPr>
          <p:cNvSpPr txBox="1"/>
          <p:nvPr/>
        </p:nvSpPr>
        <p:spPr>
          <a:xfrm>
            <a:off x="3110413" y="1537420"/>
            <a:ext cx="2923173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For a </a:t>
            </a:r>
            <a:r>
              <a:rPr lang="en-US" b="1" dirty="0">
                <a:solidFill>
                  <a:srgbClr val="7030A0"/>
                </a:solidFill>
              </a:rPr>
              <a:t>coiled </a:t>
            </a:r>
            <a:r>
              <a:rPr lang="en-US" dirty="0">
                <a:solidFill>
                  <a:srgbClr val="7030A0"/>
                </a:solidFill>
              </a:rPr>
              <a:t>electromagnet</a:t>
            </a:r>
          </a:p>
        </p:txBody>
      </p:sp>
    </p:spTree>
    <p:extLst>
      <p:ext uri="{BB962C8B-B14F-4D97-AF65-F5344CB8AC3E}">
        <p14:creationId xmlns:p14="http://schemas.microsoft.com/office/powerpoint/2010/main" val="29437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13283</TotalTime>
  <Words>1010</Words>
  <Application>Microsoft Office PowerPoint</Application>
  <PresentationFormat>On-screen Show (4:3)</PresentationFormat>
  <Paragraphs>177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 Narrow</vt:lpstr>
      <vt:lpstr>Arial</vt:lpstr>
      <vt:lpstr>Calibri</vt:lpstr>
      <vt:lpstr>Calibri Light</vt:lpstr>
      <vt:lpstr>Cambria Math</vt:lpstr>
      <vt:lpstr>Linux Libertine</vt:lpstr>
      <vt:lpstr>Wingdings</vt:lpstr>
      <vt:lpstr>Office Theme</vt:lpstr>
      <vt:lpstr>PowerPoint Presentation</vt:lpstr>
      <vt:lpstr>Board 07 – Goals</vt:lpstr>
      <vt:lpstr>How Electromagnets Work</vt:lpstr>
      <vt:lpstr>Adafruit 5V Electromagnet</vt:lpstr>
      <vt:lpstr>The Biot-Savart Law</vt:lpstr>
      <vt:lpstr>The Biot-Savart Law</vt:lpstr>
      <vt:lpstr>The Biot-Savart Law</vt:lpstr>
      <vt:lpstr>The Biot-Savart Law</vt:lpstr>
      <vt:lpstr>The Biot-Savart Law</vt:lpstr>
      <vt:lpstr>The Biot-Savart Law</vt:lpstr>
      <vt:lpstr>Method of Least Squares</vt:lpstr>
      <vt:lpstr>The Pearson Correlation Coefficient</vt:lpstr>
      <vt:lpstr>Adafruit DRV8833 Motor Driver</vt:lpstr>
      <vt:lpstr>Why We Need a Motor Driver</vt:lpstr>
      <vt:lpstr>Why We Need a Motor Driver</vt:lpstr>
      <vt:lpstr>Why We Need a Motor Driver</vt:lpstr>
      <vt:lpstr>Digital to Analog Conversion via PWM</vt:lpstr>
      <vt:lpstr>Adafruit Triple Axis Magnetometer</vt:lpstr>
      <vt:lpstr>Triple Axis Magnetometer</vt:lpstr>
      <vt:lpstr>Adafruit INA260 Current Sensor</vt:lpstr>
      <vt:lpstr>What is a Qwiic Connector?</vt:lpstr>
      <vt:lpstr>Unplug the MCU before changing any wiring!</vt:lpstr>
      <vt:lpstr>Wire Your Pico to Board 07</vt:lpstr>
      <vt:lpstr>Open biot_savart.py</vt:lpstr>
      <vt:lpstr>View biot_savart.py</vt:lpstr>
      <vt:lpstr>View biot_savart.py</vt:lpstr>
      <vt:lpstr>View biot_savart.py</vt:lpstr>
      <vt:lpstr>View biot_savart.py</vt:lpstr>
      <vt:lpstr>Connect the Pico to Your PC</vt:lpstr>
      <vt:lpstr>Run biot_savart.py</vt:lpstr>
      <vt:lpstr>Board 07 – 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1110</cp:revision>
  <cp:lastPrinted>2015-06-01T00:45:11Z</cp:lastPrinted>
  <dcterms:created xsi:type="dcterms:W3CDTF">2014-09-21T17:58:26Z</dcterms:created>
  <dcterms:modified xsi:type="dcterms:W3CDTF">2026-01-18T03:43:20Z</dcterms:modified>
</cp:coreProperties>
</file>